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076136846" r:id="rId5"/>
    <p:sldId id="2076136850" r:id="rId6"/>
    <p:sldId id="2076136896" r:id="rId7"/>
    <p:sldId id="2076136913" r:id="rId8"/>
    <p:sldId id="2076136914" r:id="rId9"/>
    <p:sldId id="2076136915" r:id="rId10"/>
    <p:sldId id="2076136929" r:id="rId11"/>
    <p:sldId id="2076136931" r:id="rId12"/>
    <p:sldId id="2076136930" r:id="rId13"/>
    <p:sldId id="2076136916" r:id="rId14"/>
    <p:sldId id="2076136918" r:id="rId15"/>
    <p:sldId id="2076136932" r:id="rId16"/>
    <p:sldId id="2076136924" r:id="rId17"/>
    <p:sldId id="2076136925" r:id="rId18"/>
    <p:sldId id="2076136927" r:id="rId19"/>
    <p:sldId id="2076136928" r:id="rId20"/>
    <p:sldId id="2076136933" r:id="rId21"/>
    <p:sldId id="2076136934" r:id="rId22"/>
    <p:sldId id="2076136935" r:id="rId23"/>
    <p:sldId id="2076136936" r:id="rId24"/>
    <p:sldId id="2076136937" r:id="rId25"/>
    <p:sldId id="2076136958" r:id="rId26"/>
    <p:sldId id="2076136938" r:id="rId27"/>
    <p:sldId id="2076136939" r:id="rId28"/>
    <p:sldId id="2076136940" r:id="rId29"/>
    <p:sldId id="2076136946" r:id="rId30"/>
    <p:sldId id="2076136947" r:id="rId31"/>
    <p:sldId id="2076136941" r:id="rId32"/>
    <p:sldId id="2076136942" r:id="rId33"/>
    <p:sldId id="2076136943" r:id="rId34"/>
    <p:sldId id="2076136944" r:id="rId35"/>
    <p:sldId id="2076136945" r:id="rId36"/>
    <p:sldId id="2076136948" r:id="rId37"/>
    <p:sldId id="2076136949" r:id="rId38"/>
    <p:sldId id="2076136956" r:id="rId39"/>
    <p:sldId id="2076136957" r:id="rId40"/>
    <p:sldId id="2076136950" r:id="rId41"/>
    <p:sldId id="2076136951" r:id="rId42"/>
    <p:sldId id="2076136952" r:id="rId43"/>
    <p:sldId id="2076136953" r:id="rId44"/>
    <p:sldId id="2076136961" r:id="rId45"/>
    <p:sldId id="2076136962" r:id="rId46"/>
    <p:sldId id="2076136964" r:id="rId47"/>
    <p:sldId id="2076136963" r:id="rId48"/>
    <p:sldId id="2076136965" r:id="rId49"/>
    <p:sldId id="2076136954" r:id="rId50"/>
    <p:sldId id="2076136959" r:id="rId51"/>
    <p:sldId id="2076136955" r:id="rId52"/>
    <p:sldId id="2076136960" r:id="rId53"/>
    <p:sldId id="207613677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076136846"/>
            <p14:sldId id="2076136850"/>
            <p14:sldId id="2076136896"/>
            <p14:sldId id="2076136913"/>
            <p14:sldId id="2076136914"/>
            <p14:sldId id="2076136915"/>
            <p14:sldId id="2076136929"/>
            <p14:sldId id="2076136931"/>
            <p14:sldId id="2076136930"/>
            <p14:sldId id="2076136916"/>
            <p14:sldId id="2076136918"/>
            <p14:sldId id="2076136932"/>
            <p14:sldId id="2076136924"/>
            <p14:sldId id="2076136925"/>
            <p14:sldId id="2076136927"/>
            <p14:sldId id="2076136928"/>
            <p14:sldId id="2076136933"/>
            <p14:sldId id="2076136934"/>
            <p14:sldId id="2076136935"/>
            <p14:sldId id="2076136936"/>
            <p14:sldId id="2076136937"/>
            <p14:sldId id="2076136958"/>
            <p14:sldId id="2076136938"/>
            <p14:sldId id="2076136939"/>
            <p14:sldId id="2076136940"/>
            <p14:sldId id="2076136946"/>
            <p14:sldId id="2076136947"/>
            <p14:sldId id="2076136941"/>
            <p14:sldId id="2076136942"/>
            <p14:sldId id="2076136943"/>
            <p14:sldId id="2076136944"/>
            <p14:sldId id="2076136945"/>
            <p14:sldId id="2076136948"/>
            <p14:sldId id="2076136949"/>
            <p14:sldId id="2076136956"/>
            <p14:sldId id="2076136957"/>
            <p14:sldId id="2076136950"/>
            <p14:sldId id="2076136951"/>
            <p14:sldId id="2076136952"/>
            <p14:sldId id="2076136953"/>
            <p14:sldId id="2076136961"/>
            <p14:sldId id="2076136962"/>
            <p14:sldId id="2076136964"/>
            <p14:sldId id="2076136963"/>
            <p14:sldId id="2076136965"/>
            <p14:sldId id="2076136954"/>
            <p14:sldId id="2076136959"/>
            <p14:sldId id="2076136955"/>
            <p14:sldId id="2076136960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48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68" userDrawn="1">
          <p15:clr>
            <a:srgbClr val="A4A3A4"/>
          </p15:clr>
        </p15:guide>
        <p15:guide id="5" orient="horz" pos="2592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4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0" orient="horz" pos="648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E8E8E"/>
    <a:srgbClr val="E4E5E6"/>
    <a:srgbClr val="415152"/>
    <a:srgbClr val="8566AC"/>
    <a:srgbClr val="223746"/>
    <a:srgbClr val="29384D"/>
    <a:srgbClr val="8565AC"/>
    <a:srgbClr val="AFAFAF"/>
    <a:srgbClr val="DA2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9805" autoAdjust="0"/>
  </p:normalViewPr>
  <p:slideViewPr>
    <p:cSldViewPr snapToGrid="0">
      <p:cViewPr>
        <p:scale>
          <a:sx n="100" d="100"/>
          <a:sy n="100" d="100"/>
        </p:scale>
        <p:origin x="744" y="192"/>
      </p:cViewPr>
      <p:guideLst>
        <p:guide pos="6144"/>
        <p:guide orient="horz" pos="3648"/>
        <p:guide orient="horz" pos="1104"/>
        <p:guide orient="horz" pos="1368"/>
        <p:guide orient="horz" pos="2592"/>
        <p:guide orient="horz" pos="288"/>
        <p:guide orient="horz" pos="984"/>
        <p:guide orient="horz" pos="3960"/>
        <p:guide orient="horz" pos="1272"/>
        <p:guide orient="horz" pos="648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7/2/2024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7/2/2024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6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3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1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0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0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29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64512/64513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77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1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9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5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3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62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75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1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52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07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4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7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3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license</a:t>
            </a:r>
            <a:r>
              <a:rPr lang="zh-CN" altLang="en-US" dirty="0"/>
              <a:t>只能分割一个</a:t>
            </a:r>
            <a:r>
              <a:rPr lang="en-US" altLang="zh-CN" dirty="0" err="1"/>
              <a:t>vdom</a:t>
            </a:r>
            <a:r>
              <a:rPr lang="en-US" altLang="zh-CN" dirty="0"/>
              <a:t> </a:t>
            </a:r>
            <a:r>
              <a:rPr lang="zh-CN" altLang="en-US" dirty="0"/>
              <a:t>所以都放在一个</a:t>
            </a:r>
            <a:r>
              <a:rPr lang="en-US" altLang="zh-CN" dirty="0"/>
              <a:t>VDOM</a:t>
            </a:r>
            <a:r>
              <a:rPr lang="zh-CN" altLang="en-US" dirty="0"/>
              <a:t>内，通过调整路由优先级实现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86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0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06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3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03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46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4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42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4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08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1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32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57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7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8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8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554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953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94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9" r:id="rId2"/>
    <p:sldLayoutId id="2147483720" r:id="rId3"/>
    <p:sldLayoutId id="2147483721" r:id="rId4"/>
    <p:sldLayoutId id="2147483661" r:id="rId5"/>
    <p:sldLayoutId id="2147483732" r:id="rId6"/>
    <p:sldLayoutId id="2147483726" r:id="rId7"/>
    <p:sldLayoutId id="2147483730" r:id="rId8"/>
    <p:sldLayoutId id="2147483658" r:id="rId9"/>
    <p:sldLayoutId id="2147483727" r:id="rId10"/>
    <p:sldLayoutId id="2147483659" r:id="rId11"/>
    <p:sldLayoutId id="2147483708" r:id="rId12"/>
    <p:sldLayoutId id="2147483660" r:id="rId13"/>
    <p:sldLayoutId id="2147483705" r:id="rId14"/>
    <p:sldLayoutId id="2147483707" r:id="rId15"/>
    <p:sldLayoutId id="2147483710" r:id="rId16"/>
    <p:sldLayoutId id="2147483711" r:id="rId17"/>
    <p:sldLayoutId id="2147483714" r:id="rId18"/>
    <p:sldLayoutId id="2147483716" r:id="rId19"/>
    <p:sldLayoutId id="2147483718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5" orient="horz" pos="840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10" Type="http://schemas.openxmlformats.org/officeDocument/2006/relationships/image" Target="../media/image12.svg"/><Relationship Id="rId4" Type="http://schemas.openxmlformats.org/officeDocument/2006/relationships/image" Target="../media/image52.svg"/><Relationship Id="rId9" Type="http://schemas.openxmlformats.org/officeDocument/2006/relationships/image" Target="../media/image11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Azure Cross Region Connection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874DA-CB55-DF9B-F018-811EDEEA0394}"/>
              </a:ext>
            </a:extLst>
          </p:cNvPr>
          <p:cNvSpPr txBox="1"/>
          <p:nvPr/>
        </p:nvSpPr>
        <p:spPr>
          <a:xfrm>
            <a:off x="8880050" y="5854045"/>
            <a:ext cx="1668544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Liu Gang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2024-07-02</a:t>
            </a:r>
          </a:p>
        </p:txBody>
      </p:sp>
    </p:spTree>
    <p:extLst>
      <p:ext uri="{BB962C8B-B14F-4D97-AF65-F5344CB8AC3E}">
        <p14:creationId xmlns:p14="http://schemas.microsoft.com/office/powerpoint/2010/main" val="13126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路由表规划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46625-4B5C-ED37-D899-B45D4FE98112}"/>
              </a:ext>
            </a:extLst>
          </p:cNvPr>
          <p:cNvSpPr txBox="1"/>
          <p:nvPr/>
        </p:nvSpPr>
        <p:spPr>
          <a:xfrm>
            <a:off x="521208" y="5806440"/>
            <a:ext cx="87959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同样要配置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underlay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路由确保可以指向互联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业务网段，否则路由只能与对端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 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A7AE2C-58F7-BCDD-A757-C04779ED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84352"/>
            <a:ext cx="11250058" cy="437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62A16-FC98-C735-8B40-7F3A6475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984352"/>
            <a:ext cx="11322718" cy="43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防火墙配置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1EBE9-1A9A-3F51-A866-5F6A8C88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8" y="1141298"/>
            <a:ext cx="4238625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7E58A-9211-BA04-1447-A0DF16E7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16" y="176070"/>
            <a:ext cx="3523049" cy="59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防火墙配置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E1333-E67B-903D-FBDC-DF94DBB0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4" y="924127"/>
            <a:ext cx="4480857" cy="5009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877F5C-450A-38D3-A142-83A6F2E3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72" y="578825"/>
            <a:ext cx="4174115" cy="53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同</a:t>
            </a:r>
            <a:r>
              <a:rPr lang="en-US" altLang="zh-CN" dirty="0"/>
              <a:t>region </a:t>
            </a:r>
            <a:r>
              <a:rPr lang="zh-CN" altLang="en-US" dirty="0"/>
              <a:t>北向业务测试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31C8E-6FDB-0B06-C514-081CA524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944090"/>
            <a:ext cx="10415016" cy="49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防火墙访问记录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5BF71-372A-A850-CCB9-78B22A43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0" y="1217634"/>
            <a:ext cx="10921156" cy="41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同</a:t>
            </a:r>
            <a:r>
              <a:rPr lang="en-US" altLang="zh-CN" dirty="0"/>
              <a:t>region</a:t>
            </a:r>
            <a:r>
              <a:rPr lang="zh-CN" altLang="en-US" dirty="0"/>
              <a:t>东西业务验证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DFFF1-5BD5-81E0-8A41-EA68FD56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1162377"/>
            <a:ext cx="11412261" cy="45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防火墙访问记录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EE8B-BAA7-4AAB-C88D-2F091332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25194"/>
            <a:ext cx="11287437" cy="48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跨</a:t>
            </a:r>
            <a:r>
              <a:rPr lang="en-US" altLang="zh-CN" dirty="0"/>
              <a:t>region</a:t>
            </a:r>
            <a:r>
              <a:rPr lang="zh-CN" altLang="en-US" dirty="0"/>
              <a:t>东西业务验证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DF863-F00A-78AE-6B89-A52F0792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" y="918648"/>
            <a:ext cx="10950860" cy="51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C4FAD-4957-0A54-025B-D5AD9EC6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50" y="902524"/>
            <a:ext cx="10877685" cy="51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防火墙访问记录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CF89B-5CDD-0344-E73E-90A45FE2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4" y="891420"/>
            <a:ext cx="11205805" cy="483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11ED3-578A-F5C8-ABF8-62365E9A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26" y="1347865"/>
            <a:ext cx="11376042" cy="48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13E3DC2-7380-0FA5-F800-1428DE32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242" y="1929384"/>
            <a:ext cx="2970125" cy="297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B8D1B-2A46-DB3D-4E2A-1C24A4CBB073}"/>
              </a:ext>
            </a:extLst>
          </p:cNvPr>
          <p:cNvSpPr txBox="1"/>
          <p:nvPr/>
        </p:nvSpPr>
        <p:spPr>
          <a:xfrm>
            <a:off x="265778" y="1463039"/>
            <a:ext cx="2774197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78" y="141345"/>
            <a:ext cx="10837164" cy="726454"/>
          </a:xfrm>
        </p:spPr>
        <p:txBody>
          <a:bodyPr/>
          <a:lstStyle/>
          <a:p>
            <a:r>
              <a:rPr lang="en-US" altLang="zh-CN" dirty="0"/>
              <a:t>VWAN Azure </a:t>
            </a:r>
            <a:r>
              <a:rPr lang="zh-CN" altLang="en-US" dirty="0"/>
              <a:t>架构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65D8B40-5F75-86D1-7F7E-E66A51440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533" y="1627632"/>
            <a:ext cx="409170" cy="301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7DFD7C-3E3E-D27D-2CCA-A8D4B70EE2D8}"/>
              </a:ext>
            </a:extLst>
          </p:cNvPr>
          <p:cNvSpPr txBox="1"/>
          <p:nvPr/>
        </p:nvSpPr>
        <p:spPr>
          <a:xfrm>
            <a:off x="874703" y="1698552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HK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16AB6-1B04-F9DB-4650-C9EF8D50429C}"/>
              </a:ext>
            </a:extLst>
          </p:cNvPr>
          <p:cNvGrpSpPr/>
          <p:nvPr/>
        </p:nvGrpSpPr>
        <p:grpSpPr>
          <a:xfrm>
            <a:off x="532183" y="2133888"/>
            <a:ext cx="1830863" cy="910585"/>
            <a:chOff x="1094232" y="2113031"/>
            <a:chExt cx="1830863" cy="9105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4BFE4E-5559-D4DE-CC28-18A057C6C395}"/>
                </a:ext>
              </a:extLst>
            </p:cNvPr>
            <p:cNvGrpSpPr/>
            <p:nvPr/>
          </p:nvGrpSpPr>
          <p:grpSpPr>
            <a:xfrm>
              <a:off x="1094232" y="2136648"/>
              <a:ext cx="1830863" cy="886968"/>
              <a:chOff x="1094232" y="2136648"/>
              <a:chExt cx="1830863" cy="8869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6CE833-1CCD-97DB-C347-09C2BEA79FD3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D35A191-7FFE-D18B-10B5-30FDFEA8B941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1C7F8387-6BDE-6509-164B-15EB53219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25689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C7ED4E9-E94D-6AEC-5CE7-B344326B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4A9E17-8F5A-AFD6-1F08-50CB340C67FD}"/>
                  </a:ext>
                </a:extLst>
              </p:cNvPr>
              <p:cNvSpPr txBox="1"/>
              <p:nvPr/>
            </p:nvSpPr>
            <p:spPr>
              <a:xfrm flipH="1">
                <a:off x="2266726" y="2623043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107D3-E5A6-BDE2-EECD-53026B427CF8}"/>
                </a:ext>
              </a:extLst>
            </p:cNvPr>
            <p:cNvSpPr txBox="1"/>
            <p:nvPr/>
          </p:nvSpPr>
          <p:spPr>
            <a:xfrm>
              <a:off x="1289467" y="2113031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67405E-F6F6-075C-7F24-C8F17C9D41EA}"/>
              </a:ext>
            </a:extLst>
          </p:cNvPr>
          <p:cNvGrpSpPr/>
          <p:nvPr/>
        </p:nvGrpSpPr>
        <p:grpSpPr>
          <a:xfrm>
            <a:off x="516943" y="3565273"/>
            <a:ext cx="1891657" cy="888900"/>
            <a:chOff x="1078992" y="3544416"/>
            <a:chExt cx="1891657" cy="8889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22C7-953B-5D41-CDB8-5425A69B77C0}"/>
                </a:ext>
              </a:extLst>
            </p:cNvPr>
            <p:cNvGrpSpPr/>
            <p:nvPr/>
          </p:nvGrpSpPr>
          <p:grpSpPr>
            <a:xfrm>
              <a:off x="1078992" y="3546348"/>
              <a:ext cx="1891657" cy="886968"/>
              <a:chOff x="1078992" y="3546348"/>
              <a:chExt cx="1891657" cy="8869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AD23418-61F3-7B44-8296-145C8B910637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22C17D0-A603-BB28-49B1-32C1B11F9B41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55FD1C3B-8A93-CE3A-D002-57889AC7E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3989832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12B41E7F-AE5C-104B-038F-805857439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1BED3A-F248-4CFF-DE7F-42970E62DE66}"/>
                  </a:ext>
                </a:extLst>
              </p:cNvPr>
              <p:cNvSpPr txBox="1"/>
              <p:nvPr/>
            </p:nvSpPr>
            <p:spPr>
              <a:xfrm flipH="1">
                <a:off x="2312280" y="4050607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B61E96-19BF-21F8-B46B-E853053EC386}"/>
                </a:ext>
              </a:extLst>
            </p:cNvPr>
            <p:cNvSpPr txBox="1"/>
            <p:nvPr/>
          </p:nvSpPr>
          <p:spPr>
            <a:xfrm>
              <a:off x="1274723" y="3544416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71D6FE-3A73-09B9-ABB8-685347AC745B}"/>
              </a:ext>
            </a:extLst>
          </p:cNvPr>
          <p:cNvGrpSpPr/>
          <p:nvPr/>
        </p:nvGrpSpPr>
        <p:grpSpPr>
          <a:xfrm>
            <a:off x="3392847" y="2872163"/>
            <a:ext cx="1792224" cy="1156627"/>
            <a:chOff x="3514840" y="2853875"/>
            <a:chExt cx="1792224" cy="11566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D86E72-6397-ECDD-FC75-EA517154C0F5}"/>
                </a:ext>
              </a:extLst>
            </p:cNvPr>
            <p:cNvSpPr/>
            <p:nvPr/>
          </p:nvSpPr>
          <p:spPr>
            <a:xfrm>
              <a:off x="3514840" y="2853875"/>
              <a:ext cx="1792224" cy="886968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9" name="Picture 273">
              <a:extLst>
                <a:ext uri="{FF2B5EF4-FFF2-40B4-BE49-F238E27FC236}">
                  <a16:creationId xmlns:a16="http://schemas.microsoft.com/office/drawing/2014/main" id="{045620F4-5D32-8339-DEC2-EC0598352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236009" y="2900806"/>
              <a:ext cx="461313" cy="46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D7A009-FB4B-41FC-3BC4-DAC8549BA1D7}"/>
                </a:ext>
              </a:extLst>
            </p:cNvPr>
            <p:cNvSpPr txBox="1"/>
            <p:nvPr/>
          </p:nvSpPr>
          <p:spPr>
            <a:xfrm flipH="1">
              <a:off x="4236009" y="3779670"/>
              <a:ext cx="5415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FGT</a:t>
              </a:r>
              <a:endParaRPr lang="en-US" sz="1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22B758A5-87B2-1FAF-9B75-629D774B4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8026" y="1610347"/>
            <a:ext cx="409170" cy="3017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D6984F-0F62-B871-5ED1-BF6A166659FD}"/>
              </a:ext>
            </a:extLst>
          </p:cNvPr>
          <p:cNvSpPr txBox="1"/>
          <p:nvPr/>
        </p:nvSpPr>
        <p:spPr>
          <a:xfrm>
            <a:off x="10380277" y="1678867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Euro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B8AC69-021B-7DC9-80D0-B55ABF5D5CE5}"/>
              </a:ext>
            </a:extLst>
          </p:cNvPr>
          <p:cNvGrpSpPr/>
          <p:nvPr/>
        </p:nvGrpSpPr>
        <p:grpSpPr>
          <a:xfrm>
            <a:off x="9632295" y="2239166"/>
            <a:ext cx="1792224" cy="910585"/>
            <a:chOff x="1094232" y="2113031"/>
            <a:chExt cx="1792224" cy="91058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A461AA-375A-F7F0-B506-972E392A54CC}"/>
                </a:ext>
              </a:extLst>
            </p:cNvPr>
            <p:cNvGrpSpPr/>
            <p:nvPr/>
          </p:nvGrpSpPr>
          <p:grpSpPr>
            <a:xfrm>
              <a:off x="1094232" y="2136648"/>
              <a:ext cx="1792224" cy="886968"/>
              <a:chOff x="1094232" y="2136648"/>
              <a:chExt cx="1792224" cy="88696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CF14770-087C-E326-5E42-6F89E8C4B73E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129BE36-4619-B0E4-282A-D39AC4B562FB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6F6B7BB0-C752-3116-0E30-D8B480A55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357" y="2515196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1AEC5D70-25EF-F17F-A495-5928EACB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D7D30F-A0BA-7AAA-D0EE-934C1950FB50}"/>
                  </a:ext>
                </a:extLst>
              </p:cNvPr>
              <p:cNvSpPr txBox="1"/>
              <p:nvPr/>
            </p:nvSpPr>
            <p:spPr>
              <a:xfrm flipH="1">
                <a:off x="1399701" y="2687506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642A69-980E-22AE-B39F-3F7B70EDF86C}"/>
                </a:ext>
              </a:extLst>
            </p:cNvPr>
            <p:cNvSpPr txBox="1"/>
            <p:nvPr/>
          </p:nvSpPr>
          <p:spPr>
            <a:xfrm>
              <a:off x="1478713" y="2113031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8020CE-BE9B-4BA9-2CF8-E3C2B208199C}"/>
              </a:ext>
            </a:extLst>
          </p:cNvPr>
          <p:cNvGrpSpPr/>
          <p:nvPr/>
        </p:nvGrpSpPr>
        <p:grpSpPr>
          <a:xfrm>
            <a:off x="9731823" y="3578654"/>
            <a:ext cx="1792224" cy="892279"/>
            <a:chOff x="1078992" y="3541037"/>
            <a:chExt cx="1792224" cy="8922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A579D69-BB19-07E4-38E5-46D4C3EA4A2D}"/>
                </a:ext>
              </a:extLst>
            </p:cNvPr>
            <p:cNvGrpSpPr/>
            <p:nvPr/>
          </p:nvGrpSpPr>
          <p:grpSpPr>
            <a:xfrm>
              <a:off x="1078992" y="3546348"/>
              <a:ext cx="1792224" cy="886968"/>
              <a:chOff x="1078992" y="3546348"/>
              <a:chExt cx="1792224" cy="88696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C7F8FFC-624C-06DA-328F-598429226830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8E2A945-2B12-D1BC-126B-BB7A7A8212CE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2A8AAEE3-D467-F011-BF3D-66ECDEAA6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3101" y="38987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0A96CA90-4B92-6651-39E9-8EA5107E8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6C28F4-6D57-9311-2977-7E47F93CBC55}"/>
                  </a:ext>
                </a:extLst>
              </p:cNvPr>
              <p:cNvSpPr txBox="1"/>
              <p:nvPr/>
            </p:nvSpPr>
            <p:spPr>
              <a:xfrm flipH="1">
                <a:off x="1316735" y="4055978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233D4D-DBCF-3544-E442-8272FE49C8B3}"/>
                </a:ext>
              </a:extLst>
            </p:cNvPr>
            <p:cNvSpPr txBox="1"/>
            <p:nvPr/>
          </p:nvSpPr>
          <p:spPr>
            <a:xfrm>
              <a:off x="1466537" y="3541037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4F5BBF-BEDC-EE65-F18A-7DBEACBD0284}"/>
              </a:ext>
            </a:extLst>
          </p:cNvPr>
          <p:cNvGrpSpPr/>
          <p:nvPr/>
        </p:nvGrpSpPr>
        <p:grpSpPr>
          <a:xfrm>
            <a:off x="7111213" y="2872163"/>
            <a:ext cx="1792224" cy="1156627"/>
            <a:chOff x="3514840" y="2853875"/>
            <a:chExt cx="1792224" cy="115662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B605A3-D43C-C4A2-7AFA-6E1335617366}"/>
                </a:ext>
              </a:extLst>
            </p:cNvPr>
            <p:cNvSpPr/>
            <p:nvPr/>
          </p:nvSpPr>
          <p:spPr>
            <a:xfrm>
              <a:off x="3514840" y="2853875"/>
              <a:ext cx="1792224" cy="886968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59" name="Picture 273">
              <a:extLst>
                <a:ext uri="{FF2B5EF4-FFF2-40B4-BE49-F238E27FC236}">
                  <a16:creationId xmlns:a16="http://schemas.microsoft.com/office/drawing/2014/main" id="{0BFA873A-884D-B4F2-40CA-99940100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auto">
            <a:xfrm>
              <a:off x="4079732" y="2876151"/>
              <a:ext cx="461313" cy="46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C553B6-8D35-11E4-157E-CF6676424F19}"/>
                </a:ext>
              </a:extLst>
            </p:cNvPr>
            <p:cNvSpPr txBox="1"/>
            <p:nvPr/>
          </p:nvSpPr>
          <p:spPr>
            <a:xfrm flipH="1">
              <a:off x="4231459" y="3779670"/>
              <a:ext cx="5415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FGT</a:t>
              </a:r>
              <a:endParaRPr lang="en-US" sz="1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9EF26A-EDA8-FBE2-79DD-0BC9606F7ED8}"/>
              </a:ext>
            </a:extLst>
          </p:cNvPr>
          <p:cNvCxnSpPr>
            <a:cxnSpLocks/>
            <a:stCxn id="62" idx="3"/>
            <a:endCxn id="26" idx="1"/>
          </p:cNvCxnSpPr>
          <p:nvPr/>
        </p:nvCxnSpPr>
        <p:spPr>
          <a:xfrm>
            <a:off x="5208155" y="3322133"/>
            <a:ext cx="1874121" cy="19290"/>
          </a:xfrm>
          <a:prstGeom prst="line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45FEC1E-7BEB-2C50-1536-DCE587352D0C}"/>
              </a:ext>
            </a:extLst>
          </p:cNvPr>
          <p:cNvSpPr txBox="1"/>
          <p:nvPr/>
        </p:nvSpPr>
        <p:spPr>
          <a:xfrm>
            <a:off x="5641567" y="2820753"/>
            <a:ext cx="1106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Azure VWAN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547200-59B3-12B1-8D37-91836E567DA1}"/>
              </a:ext>
            </a:extLst>
          </p:cNvPr>
          <p:cNvSpPr txBox="1"/>
          <p:nvPr/>
        </p:nvSpPr>
        <p:spPr>
          <a:xfrm>
            <a:off x="5306658" y="3323562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39A113D-3FFE-99BE-4EB1-1468790E69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2276" y="3170735"/>
            <a:ext cx="341376" cy="34137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C9C3315-4035-F888-90DA-AA2A313D5E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6779" y="3151445"/>
            <a:ext cx="341376" cy="34137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55DD8F7-E92E-6254-92DB-72359B34E9FE}"/>
              </a:ext>
            </a:extLst>
          </p:cNvPr>
          <p:cNvSpPr txBox="1"/>
          <p:nvPr/>
        </p:nvSpPr>
        <p:spPr>
          <a:xfrm>
            <a:off x="4832199" y="2943128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hub1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B0A4AB-20B6-72A6-48A4-D18BE17EDA0B}"/>
              </a:ext>
            </a:extLst>
          </p:cNvPr>
          <p:cNvSpPr txBox="1"/>
          <p:nvPr/>
        </p:nvSpPr>
        <p:spPr>
          <a:xfrm>
            <a:off x="7022782" y="2942802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hub1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2F721E-078F-3BC5-25C7-90AAC3F6CBEA}"/>
              </a:ext>
            </a:extLst>
          </p:cNvPr>
          <p:cNvSpPr txBox="1"/>
          <p:nvPr/>
        </p:nvSpPr>
        <p:spPr>
          <a:xfrm>
            <a:off x="9169799" y="1463039"/>
            <a:ext cx="2774197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F514B5-F7BF-A297-D5F3-50A2A11AB5C0}"/>
              </a:ext>
            </a:extLst>
          </p:cNvPr>
          <p:cNvCxnSpPr>
            <a:stCxn id="24" idx="1"/>
            <a:endCxn id="5" idx="2"/>
          </p:cNvCxnSpPr>
          <p:nvPr/>
        </p:nvCxnSpPr>
        <p:spPr>
          <a:xfrm>
            <a:off x="2363046" y="2759316"/>
            <a:ext cx="1029801" cy="55633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57CB040-93B7-8981-1975-620DC059273D}"/>
              </a:ext>
            </a:extLst>
          </p:cNvPr>
          <p:cNvCxnSpPr>
            <a:cxnSpLocks/>
            <a:stCxn id="27" idx="1"/>
            <a:endCxn id="5" idx="2"/>
          </p:cNvCxnSpPr>
          <p:nvPr/>
        </p:nvCxnSpPr>
        <p:spPr>
          <a:xfrm flipV="1">
            <a:off x="2408600" y="3315647"/>
            <a:ext cx="984247" cy="871233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E811AE7-47CB-1037-CCE7-CBA6DB01024A}"/>
              </a:ext>
            </a:extLst>
          </p:cNvPr>
          <p:cNvSpPr txBox="1"/>
          <p:nvPr/>
        </p:nvSpPr>
        <p:spPr>
          <a:xfrm>
            <a:off x="2400673" y="3150165"/>
            <a:ext cx="800219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 hub 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connection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12BB39-2049-F79E-FE77-25A396DB0F4C}"/>
              </a:ext>
            </a:extLst>
          </p:cNvPr>
          <p:cNvCxnSpPr>
            <a:cxnSpLocks/>
            <a:stCxn id="45" idx="2"/>
            <a:endCxn id="58" idx="6"/>
          </p:cNvCxnSpPr>
          <p:nvPr/>
        </p:nvCxnSpPr>
        <p:spPr>
          <a:xfrm flipH="1">
            <a:off x="8903437" y="2706267"/>
            <a:ext cx="728858" cy="609380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8F70BA-2901-D551-F646-0F893763AE60}"/>
              </a:ext>
            </a:extLst>
          </p:cNvPr>
          <p:cNvCxnSpPr>
            <a:cxnSpLocks/>
            <a:stCxn id="53" idx="2"/>
            <a:endCxn id="58" idx="6"/>
          </p:cNvCxnSpPr>
          <p:nvPr/>
        </p:nvCxnSpPr>
        <p:spPr>
          <a:xfrm flipH="1" flipV="1">
            <a:off x="8903437" y="3315647"/>
            <a:ext cx="828386" cy="711802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273">
            <a:extLst>
              <a:ext uri="{FF2B5EF4-FFF2-40B4-BE49-F238E27FC236}">
                <a16:creationId xmlns:a16="http://schemas.microsoft.com/office/drawing/2014/main" id="{8A3898F3-E632-D50B-C7A7-F99FC9B101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4114016" y="3322954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73">
            <a:extLst>
              <a:ext uri="{FF2B5EF4-FFF2-40B4-BE49-F238E27FC236}">
                <a16:creationId xmlns:a16="http://schemas.microsoft.com/office/drawing/2014/main" id="{612CF963-333B-41EA-F597-7F93AEBA0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7676021" y="3297818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4C64FAAD-6D8F-A71E-C7DA-F554FD0F9A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88923" y="3140136"/>
            <a:ext cx="351021" cy="351021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B34349A0-35E6-82AE-C564-4F839CA1C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90181" y="3156267"/>
            <a:ext cx="351021" cy="35102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8E8F23E-9FC1-767C-26F5-DFC68001A28C}"/>
              </a:ext>
            </a:extLst>
          </p:cNvPr>
          <p:cNvSpPr txBox="1"/>
          <p:nvPr/>
        </p:nvSpPr>
        <p:spPr>
          <a:xfrm flipH="1">
            <a:off x="3514549" y="3024720"/>
            <a:ext cx="54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ILB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FAE93F-F310-71C4-1773-69B42CB95EE0}"/>
              </a:ext>
            </a:extLst>
          </p:cNvPr>
          <p:cNvSpPr txBox="1"/>
          <p:nvPr/>
        </p:nvSpPr>
        <p:spPr>
          <a:xfrm flipH="1">
            <a:off x="8308725" y="2997826"/>
            <a:ext cx="54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ILB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E45A37D-A465-E7D9-6803-AE420EEFD059}"/>
              </a:ext>
            </a:extLst>
          </p:cNvPr>
          <p:cNvSpPr/>
          <p:nvPr/>
        </p:nvSpPr>
        <p:spPr>
          <a:xfrm>
            <a:off x="1809750" y="2300384"/>
            <a:ext cx="8353425" cy="956673"/>
          </a:xfrm>
          <a:custGeom>
            <a:avLst/>
            <a:gdLst>
              <a:gd name="connsiteX0" fmla="*/ 0 w 8353425"/>
              <a:gd name="connsiteY0" fmla="*/ 90391 h 956673"/>
              <a:gd name="connsiteX1" fmla="*/ 468059 w 8353425"/>
              <a:gd name="connsiteY1" fmla="*/ 231552 h 956673"/>
              <a:gd name="connsiteX2" fmla="*/ 936117 w 8353425"/>
              <a:gd name="connsiteY2" fmla="*/ 372712 h 956673"/>
              <a:gd name="connsiteX3" fmla="*/ 1332167 w 8353425"/>
              <a:gd name="connsiteY3" fmla="*/ 492155 h 956673"/>
              <a:gd name="connsiteX4" fmla="*/ 1800225 w 8353425"/>
              <a:gd name="connsiteY4" fmla="*/ 633316 h 956673"/>
              <a:gd name="connsiteX5" fmla="*/ 2667000 w 8353425"/>
              <a:gd name="connsiteY5" fmla="*/ 947641 h 956673"/>
              <a:gd name="connsiteX6" fmla="*/ 4181475 w 8353425"/>
              <a:gd name="connsiteY6" fmla="*/ 871441 h 956673"/>
              <a:gd name="connsiteX7" fmla="*/ 5829300 w 8353425"/>
              <a:gd name="connsiteY7" fmla="*/ 871441 h 956673"/>
              <a:gd name="connsiteX8" fmla="*/ 7200900 w 8353425"/>
              <a:gd name="connsiteY8" fmla="*/ 99916 h 956673"/>
              <a:gd name="connsiteX9" fmla="*/ 8353425 w 8353425"/>
              <a:gd name="connsiteY9" fmla="*/ 33241 h 95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3425" h="956673" extrusionOk="0">
                <a:moveTo>
                  <a:pt x="0" y="90391"/>
                </a:moveTo>
                <a:cubicBezTo>
                  <a:pt x="185645" y="89161"/>
                  <a:pt x="286249" y="195873"/>
                  <a:pt x="468059" y="231552"/>
                </a:cubicBezTo>
                <a:cubicBezTo>
                  <a:pt x="649869" y="267230"/>
                  <a:pt x="810310" y="372920"/>
                  <a:pt x="936117" y="372712"/>
                </a:cubicBezTo>
                <a:cubicBezTo>
                  <a:pt x="1061924" y="372504"/>
                  <a:pt x="1138296" y="472658"/>
                  <a:pt x="1332167" y="492155"/>
                </a:cubicBezTo>
                <a:cubicBezTo>
                  <a:pt x="1526038" y="511653"/>
                  <a:pt x="1692926" y="643728"/>
                  <a:pt x="1800225" y="633316"/>
                </a:cubicBezTo>
                <a:cubicBezTo>
                  <a:pt x="2272994" y="798526"/>
                  <a:pt x="2272804" y="904921"/>
                  <a:pt x="2667000" y="947641"/>
                </a:cubicBezTo>
                <a:cubicBezTo>
                  <a:pt x="3053741" y="957404"/>
                  <a:pt x="3680686" y="919319"/>
                  <a:pt x="4181475" y="871441"/>
                </a:cubicBezTo>
                <a:cubicBezTo>
                  <a:pt x="4695384" y="710196"/>
                  <a:pt x="5415236" y="1083806"/>
                  <a:pt x="5829300" y="871441"/>
                </a:cubicBezTo>
                <a:cubicBezTo>
                  <a:pt x="6375034" y="691228"/>
                  <a:pt x="6773635" y="204597"/>
                  <a:pt x="7200900" y="99916"/>
                </a:cubicBezTo>
                <a:cubicBezTo>
                  <a:pt x="7707003" y="-105228"/>
                  <a:pt x="7995708" y="32330"/>
                  <a:pt x="8353425" y="33241"/>
                </a:cubicBezTo>
              </a:path>
            </a:pathLst>
          </a:custGeom>
          <a:noFill/>
          <a:ln w="6350" cmpd="dbl">
            <a:solidFill>
              <a:srgbClr val="000000"/>
            </a:solidFill>
            <a:prstDash val="sysDot"/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279646215">
                  <a:custGeom>
                    <a:avLst/>
                    <a:gdLst>
                      <a:gd name="connsiteX0" fmla="*/ 0 w 8353425"/>
                      <a:gd name="connsiteY0" fmla="*/ 90391 h 956673"/>
                      <a:gd name="connsiteX1" fmla="*/ 1800225 w 8353425"/>
                      <a:gd name="connsiteY1" fmla="*/ 633316 h 956673"/>
                      <a:gd name="connsiteX2" fmla="*/ 2667000 w 8353425"/>
                      <a:gd name="connsiteY2" fmla="*/ 947641 h 956673"/>
                      <a:gd name="connsiteX3" fmla="*/ 4181475 w 8353425"/>
                      <a:gd name="connsiteY3" fmla="*/ 871441 h 956673"/>
                      <a:gd name="connsiteX4" fmla="*/ 5829300 w 8353425"/>
                      <a:gd name="connsiteY4" fmla="*/ 871441 h 956673"/>
                      <a:gd name="connsiteX5" fmla="*/ 7200900 w 8353425"/>
                      <a:gd name="connsiteY5" fmla="*/ 99916 h 956673"/>
                      <a:gd name="connsiteX6" fmla="*/ 8353425 w 8353425"/>
                      <a:gd name="connsiteY6" fmla="*/ 33241 h 956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53425" h="956673">
                        <a:moveTo>
                          <a:pt x="0" y="90391"/>
                        </a:moveTo>
                        <a:lnTo>
                          <a:pt x="1800225" y="633316"/>
                        </a:lnTo>
                        <a:cubicBezTo>
                          <a:pt x="2244725" y="776191"/>
                          <a:pt x="2270125" y="907954"/>
                          <a:pt x="2667000" y="947641"/>
                        </a:cubicBezTo>
                        <a:cubicBezTo>
                          <a:pt x="3063875" y="987328"/>
                          <a:pt x="3654425" y="884141"/>
                          <a:pt x="4181475" y="871441"/>
                        </a:cubicBezTo>
                        <a:cubicBezTo>
                          <a:pt x="4708525" y="858741"/>
                          <a:pt x="5326063" y="1000029"/>
                          <a:pt x="5829300" y="871441"/>
                        </a:cubicBezTo>
                        <a:cubicBezTo>
                          <a:pt x="6332538" y="742854"/>
                          <a:pt x="6780213" y="239616"/>
                          <a:pt x="7200900" y="99916"/>
                        </a:cubicBezTo>
                        <a:cubicBezTo>
                          <a:pt x="7621588" y="-39784"/>
                          <a:pt x="7987506" y="-3272"/>
                          <a:pt x="8353425" y="3324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882050-1118-AE43-BCE3-1561C44E4A34}"/>
              </a:ext>
            </a:extLst>
          </p:cNvPr>
          <p:cNvSpPr txBox="1"/>
          <p:nvPr/>
        </p:nvSpPr>
        <p:spPr>
          <a:xfrm>
            <a:off x="2165692" y="2194938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b="0" i="0" dirty="0">
                <a:solidFill>
                  <a:srgbClr val="292827"/>
                </a:solidFill>
                <a:effectLst/>
                <a:highlight>
                  <a:srgbClr val="FFFFFF"/>
                </a:highlight>
                <a:latin typeface="az_ea_font"/>
              </a:rPr>
              <a:t>Routing Intent and Routing Policies</a:t>
            </a:r>
            <a:endParaRPr lang="en-US" sz="1000" b="1" i="0" dirty="0">
              <a:solidFill>
                <a:srgbClr val="292827"/>
              </a:solidFill>
              <a:effectLst/>
              <a:highlight>
                <a:srgbClr val="FFFFFF"/>
              </a:highlight>
              <a:latin typeface="az_ea_fon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2C165A-C140-5159-E061-9B28494957C4}"/>
              </a:ext>
            </a:extLst>
          </p:cNvPr>
          <p:cNvSpPr txBox="1"/>
          <p:nvPr/>
        </p:nvSpPr>
        <p:spPr>
          <a:xfrm>
            <a:off x="7845837" y="2119071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b="0" i="0" dirty="0">
                <a:solidFill>
                  <a:srgbClr val="292827"/>
                </a:solidFill>
                <a:effectLst/>
                <a:highlight>
                  <a:srgbClr val="FFFFFF"/>
                </a:highlight>
                <a:latin typeface="az_ea_font"/>
              </a:rPr>
              <a:t>Routing Intent and Routing Policies</a:t>
            </a:r>
            <a:endParaRPr lang="en-US" sz="1000" b="1" i="0" dirty="0">
              <a:solidFill>
                <a:srgbClr val="292827"/>
              </a:solidFill>
              <a:effectLst/>
              <a:highlight>
                <a:srgbClr val="FFFFFF"/>
              </a:highlight>
              <a:latin typeface="az_ea_font"/>
            </a:endParaRPr>
          </a:p>
        </p:txBody>
      </p:sp>
    </p:spTree>
    <p:extLst>
      <p:ext uri="{BB962C8B-B14F-4D97-AF65-F5344CB8AC3E}">
        <p14:creationId xmlns:p14="http://schemas.microsoft.com/office/powerpoint/2010/main" val="16647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B8D1B-2A46-DB3D-4E2A-1C24A4CBB073}"/>
              </a:ext>
            </a:extLst>
          </p:cNvPr>
          <p:cNvSpPr txBox="1"/>
          <p:nvPr/>
        </p:nvSpPr>
        <p:spPr>
          <a:xfrm>
            <a:off x="387770" y="1444751"/>
            <a:ext cx="5165758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78" y="141345"/>
            <a:ext cx="10837164" cy="726454"/>
          </a:xfrm>
        </p:spPr>
        <p:txBody>
          <a:bodyPr/>
          <a:lstStyle/>
          <a:p>
            <a:r>
              <a:rPr lang="en-US" altLang="zh-CN" dirty="0"/>
              <a:t>Global Peering Azure </a:t>
            </a:r>
            <a:r>
              <a:rPr lang="zh-CN" altLang="en-US" dirty="0"/>
              <a:t>架构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65D8B40-5F75-86D1-7F7E-E66A5144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526" y="1609344"/>
            <a:ext cx="409170" cy="301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7DFD7C-3E3E-D27D-2CCA-A8D4B70EE2D8}"/>
              </a:ext>
            </a:extLst>
          </p:cNvPr>
          <p:cNvSpPr txBox="1"/>
          <p:nvPr/>
        </p:nvSpPr>
        <p:spPr>
          <a:xfrm>
            <a:off x="996696" y="168026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HK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16AB6-1B04-F9DB-4650-C9EF8D50429C}"/>
              </a:ext>
            </a:extLst>
          </p:cNvPr>
          <p:cNvGrpSpPr/>
          <p:nvPr/>
        </p:nvGrpSpPr>
        <p:grpSpPr>
          <a:xfrm>
            <a:off x="1094232" y="2113031"/>
            <a:ext cx="1830863" cy="910585"/>
            <a:chOff x="1094232" y="2113031"/>
            <a:chExt cx="1830863" cy="9105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4BFE4E-5559-D4DE-CC28-18A057C6C395}"/>
                </a:ext>
              </a:extLst>
            </p:cNvPr>
            <p:cNvGrpSpPr/>
            <p:nvPr/>
          </p:nvGrpSpPr>
          <p:grpSpPr>
            <a:xfrm>
              <a:off x="1094232" y="2136648"/>
              <a:ext cx="1830863" cy="886968"/>
              <a:chOff x="1094232" y="2136648"/>
              <a:chExt cx="1830863" cy="8869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6CE833-1CCD-97DB-C347-09C2BEA79FD3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D35A191-7FFE-D18B-10B5-30FDFEA8B941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1C7F8387-6BDE-6509-164B-15EB53219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25689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C7ED4E9-E94D-6AEC-5CE7-B344326B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4A9E17-8F5A-AFD6-1F08-50CB340C67FD}"/>
                  </a:ext>
                </a:extLst>
              </p:cNvPr>
              <p:cNvSpPr txBox="1"/>
              <p:nvPr/>
            </p:nvSpPr>
            <p:spPr>
              <a:xfrm flipH="1">
                <a:off x="2266726" y="2623043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107D3-E5A6-BDE2-EECD-53026B427CF8}"/>
                </a:ext>
              </a:extLst>
            </p:cNvPr>
            <p:cNvSpPr txBox="1"/>
            <p:nvPr/>
          </p:nvSpPr>
          <p:spPr>
            <a:xfrm>
              <a:off x="1289467" y="2113031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67405E-F6F6-075C-7F24-C8F17C9D41EA}"/>
              </a:ext>
            </a:extLst>
          </p:cNvPr>
          <p:cNvGrpSpPr/>
          <p:nvPr/>
        </p:nvGrpSpPr>
        <p:grpSpPr>
          <a:xfrm>
            <a:off x="1078992" y="3544416"/>
            <a:ext cx="1891657" cy="888900"/>
            <a:chOff x="1078992" y="3544416"/>
            <a:chExt cx="1891657" cy="8889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22C7-953B-5D41-CDB8-5425A69B77C0}"/>
                </a:ext>
              </a:extLst>
            </p:cNvPr>
            <p:cNvGrpSpPr/>
            <p:nvPr/>
          </p:nvGrpSpPr>
          <p:grpSpPr>
            <a:xfrm>
              <a:off x="1078992" y="3546348"/>
              <a:ext cx="1891657" cy="886968"/>
              <a:chOff x="1078992" y="3546348"/>
              <a:chExt cx="1891657" cy="8869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AD23418-61F3-7B44-8296-145C8B910637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22C17D0-A603-BB28-49B1-32C1B11F9B41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55FD1C3B-8A93-CE3A-D002-57889AC7E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760" y="3989832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12B41E7F-AE5C-104B-038F-805857439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1BED3A-F248-4CFF-DE7F-42970E62DE66}"/>
                  </a:ext>
                </a:extLst>
              </p:cNvPr>
              <p:cNvSpPr txBox="1"/>
              <p:nvPr/>
            </p:nvSpPr>
            <p:spPr>
              <a:xfrm flipH="1">
                <a:off x="2312280" y="4050607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B61E96-19BF-21F8-B46B-E853053EC386}"/>
                </a:ext>
              </a:extLst>
            </p:cNvPr>
            <p:cNvSpPr txBox="1"/>
            <p:nvPr/>
          </p:nvSpPr>
          <p:spPr>
            <a:xfrm>
              <a:off x="1274723" y="3544416"/>
              <a:ext cx="10775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Aisa-Vnet-App2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652CB2-0964-B437-574C-FA42A6A7A4A2}"/>
              </a:ext>
            </a:extLst>
          </p:cNvPr>
          <p:cNvGrpSpPr/>
          <p:nvPr/>
        </p:nvGrpSpPr>
        <p:grpSpPr>
          <a:xfrm>
            <a:off x="3514840" y="2775196"/>
            <a:ext cx="1792224" cy="965647"/>
            <a:chOff x="3514840" y="2775196"/>
            <a:chExt cx="1792224" cy="9656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71D6FE-3A73-09B9-ABB8-685347AC745B}"/>
                </a:ext>
              </a:extLst>
            </p:cNvPr>
            <p:cNvGrpSpPr/>
            <p:nvPr/>
          </p:nvGrpSpPr>
          <p:grpSpPr>
            <a:xfrm>
              <a:off x="3514840" y="2853875"/>
              <a:ext cx="1792224" cy="886968"/>
              <a:chOff x="3514840" y="2853875"/>
              <a:chExt cx="1792224" cy="88696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FD86E72-6397-ECDD-FC75-EA517154C0F5}"/>
                  </a:ext>
                </a:extLst>
              </p:cNvPr>
              <p:cNvSpPr/>
              <p:nvPr/>
            </p:nvSpPr>
            <p:spPr>
              <a:xfrm>
                <a:off x="3514840" y="2853875"/>
                <a:ext cx="1792224" cy="886968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9" name="Picture 273">
                <a:extLst>
                  <a:ext uri="{FF2B5EF4-FFF2-40B4-BE49-F238E27FC236}">
                    <a16:creationId xmlns:a16="http://schemas.microsoft.com/office/drawing/2014/main" id="{045620F4-5D32-8339-DEC2-EC0598352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 bwMode="auto">
              <a:xfrm>
                <a:off x="4140175" y="2969743"/>
                <a:ext cx="461313" cy="46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D7A009-FB4B-41FC-3BC4-DAC8549BA1D7}"/>
                  </a:ext>
                </a:extLst>
              </p:cNvPr>
              <p:cNvSpPr txBox="1"/>
              <p:nvPr/>
            </p:nvSpPr>
            <p:spPr>
              <a:xfrm flipH="1">
                <a:off x="4213327" y="3429000"/>
                <a:ext cx="541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FGT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E442EC9-0C29-A02D-8561-5CC467731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33647" y="3200399"/>
                <a:ext cx="291607" cy="291607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BAD14E-4CB8-B554-7422-8AE759FABB0D}"/>
                </a:ext>
              </a:extLst>
            </p:cNvPr>
            <p:cNvSpPr txBox="1"/>
            <p:nvPr/>
          </p:nvSpPr>
          <p:spPr>
            <a:xfrm>
              <a:off x="3899878" y="2775196"/>
              <a:ext cx="10005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Aisa</a:t>
              </a: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-</a:t>
              </a:r>
              <a:r>
                <a:rPr lang="en-US" sz="1000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Vnet</a:t>
              </a: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-Sec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5D0109B-BAC5-3530-2427-4390F61DE71C}"/>
              </a:ext>
            </a:extLst>
          </p:cNvPr>
          <p:cNvSpPr txBox="1"/>
          <p:nvPr/>
        </p:nvSpPr>
        <p:spPr>
          <a:xfrm>
            <a:off x="6840694" y="1440179"/>
            <a:ext cx="5165758" cy="351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2B758A5-87B2-1FAF-9B75-629D774B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0019" y="1592059"/>
            <a:ext cx="409170" cy="3017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D6984F-0F62-B871-5ED1-BF6A166659FD}"/>
              </a:ext>
            </a:extLst>
          </p:cNvPr>
          <p:cNvSpPr txBox="1"/>
          <p:nvPr/>
        </p:nvSpPr>
        <p:spPr>
          <a:xfrm>
            <a:off x="10502270" y="1660579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Euro Region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B8AC69-021B-7DC9-80D0-B55ABF5D5CE5}"/>
              </a:ext>
            </a:extLst>
          </p:cNvPr>
          <p:cNvGrpSpPr/>
          <p:nvPr/>
        </p:nvGrpSpPr>
        <p:grpSpPr>
          <a:xfrm>
            <a:off x="9754288" y="2220878"/>
            <a:ext cx="1792224" cy="910585"/>
            <a:chOff x="1094232" y="2113031"/>
            <a:chExt cx="1792224" cy="91058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A461AA-375A-F7F0-B506-972E392A54CC}"/>
                </a:ext>
              </a:extLst>
            </p:cNvPr>
            <p:cNvGrpSpPr/>
            <p:nvPr/>
          </p:nvGrpSpPr>
          <p:grpSpPr>
            <a:xfrm>
              <a:off x="1094232" y="2136648"/>
              <a:ext cx="1792224" cy="886968"/>
              <a:chOff x="1094232" y="2136648"/>
              <a:chExt cx="1792224" cy="88696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CF14770-087C-E326-5E42-6F89E8C4B73E}"/>
                  </a:ext>
                </a:extLst>
              </p:cNvPr>
              <p:cNvGrpSpPr/>
              <p:nvPr/>
            </p:nvGrpSpPr>
            <p:grpSpPr>
              <a:xfrm>
                <a:off x="1094232" y="2136648"/>
                <a:ext cx="1792224" cy="886968"/>
                <a:chOff x="1094232" y="2136648"/>
                <a:chExt cx="1792224" cy="88696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129BE36-4619-B0E4-282A-D39AC4B562FB}"/>
                    </a:ext>
                  </a:extLst>
                </p:cNvPr>
                <p:cNvSpPr/>
                <p:nvPr/>
              </p:nvSpPr>
              <p:spPr>
                <a:xfrm>
                  <a:off x="1094232" y="21366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6F6B7BB0-C752-3116-0E30-D8B480A55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357" y="2515196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1AEC5D70-25EF-F17F-A495-5928EACB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7998" y="2320246"/>
                <a:ext cx="497367" cy="4973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D7D30F-A0BA-7AAA-D0EE-934C1950FB50}"/>
                  </a:ext>
                </a:extLst>
              </p:cNvPr>
              <p:cNvSpPr txBox="1"/>
              <p:nvPr/>
            </p:nvSpPr>
            <p:spPr>
              <a:xfrm flipH="1">
                <a:off x="1399701" y="2687506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App-1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642A69-980E-22AE-B39F-3F7B70EDF86C}"/>
                </a:ext>
              </a:extLst>
            </p:cNvPr>
            <p:cNvSpPr txBox="1"/>
            <p:nvPr/>
          </p:nvSpPr>
          <p:spPr>
            <a:xfrm>
              <a:off x="1478713" y="2113031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8020CE-BE9B-4BA9-2CF8-E3C2B208199C}"/>
              </a:ext>
            </a:extLst>
          </p:cNvPr>
          <p:cNvGrpSpPr/>
          <p:nvPr/>
        </p:nvGrpSpPr>
        <p:grpSpPr>
          <a:xfrm>
            <a:off x="9853816" y="3560366"/>
            <a:ext cx="1792224" cy="892279"/>
            <a:chOff x="1078992" y="3541037"/>
            <a:chExt cx="1792224" cy="8922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A579D69-BB19-07E4-38E5-46D4C3EA4A2D}"/>
                </a:ext>
              </a:extLst>
            </p:cNvPr>
            <p:cNvGrpSpPr/>
            <p:nvPr/>
          </p:nvGrpSpPr>
          <p:grpSpPr>
            <a:xfrm>
              <a:off x="1078992" y="3546348"/>
              <a:ext cx="1792224" cy="886968"/>
              <a:chOff x="1078992" y="3546348"/>
              <a:chExt cx="1792224" cy="88696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C7F8FFC-624C-06DA-328F-598429226830}"/>
                  </a:ext>
                </a:extLst>
              </p:cNvPr>
              <p:cNvGrpSpPr/>
              <p:nvPr/>
            </p:nvGrpSpPr>
            <p:grpSpPr>
              <a:xfrm>
                <a:off x="1078992" y="3546348"/>
                <a:ext cx="1792224" cy="886968"/>
                <a:chOff x="1078992" y="3546348"/>
                <a:chExt cx="1792224" cy="88696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8E2A945-2B12-D1BC-126B-BB7A7A8212CE}"/>
                    </a:ext>
                  </a:extLst>
                </p:cNvPr>
                <p:cNvSpPr/>
                <p:nvPr/>
              </p:nvSpPr>
              <p:spPr>
                <a:xfrm>
                  <a:off x="1078992" y="3546348"/>
                  <a:ext cx="1792224" cy="886968"/>
                </a:xfrm>
                <a:prstGeom prst="ellipse">
                  <a:avLst/>
                </a:prstGeom>
                <a:solidFill>
                  <a:srgbClr val="0070C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endParaRPr lang="en-US" sz="1400" dirty="0" err="1"/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2A8AAEE3-D467-F011-BF3D-66ECDEAA6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3101" y="3898730"/>
                  <a:ext cx="291607" cy="291607"/>
                </a:xfrm>
                <a:prstGeom prst="rect">
                  <a:avLst/>
                </a:prstGeom>
              </p:spPr>
            </p:pic>
          </p:grp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0A96CA90-4B92-6651-39E9-8EA5107E8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76137" y="3789628"/>
                <a:ext cx="497367" cy="49736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6C28F4-6D57-9311-2977-7E47F93CBC55}"/>
                  </a:ext>
                </a:extLst>
              </p:cNvPr>
              <p:cNvSpPr txBox="1"/>
              <p:nvPr/>
            </p:nvSpPr>
            <p:spPr>
              <a:xfrm flipH="1">
                <a:off x="1316735" y="4055978"/>
                <a:ext cx="6583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App-2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233D4D-DBCF-3544-E442-8272FE49C8B3}"/>
                </a:ext>
              </a:extLst>
            </p:cNvPr>
            <p:cNvSpPr txBox="1"/>
            <p:nvPr/>
          </p:nvSpPr>
          <p:spPr>
            <a:xfrm>
              <a:off x="1466537" y="3541037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Euro-Vnet-App2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4BCAAB-FB03-4C6F-DE68-E47D1E11CB0A}"/>
              </a:ext>
            </a:extLst>
          </p:cNvPr>
          <p:cNvGrpSpPr/>
          <p:nvPr/>
        </p:nvGrpSpPr>
        <p:grpSpPr>
          <a:xfrm>
            <a:off x="7233206" y="2775196"/>
            <a:ext cx="1792224" cy="965647"/>
            <a:chOff x="3514840" y="2775196"/>
            <a:chExt cx="1792224" cy="9656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04F5BBF-BEDC-EE65-F18A-7DBEACBD0284}"/>
                </a:ext>
              </a:extLst>
            </p:cNvPr>
            <p:cNvGrpSpPr/>
            <p:nvPr/>
          </p:nvGrpSpPr>
          <p:grpSpPr>
            <a:xfrm>
              <a:off x="3514840" y="2853875"/>
              <a:ext cx="1792224" cy="886968"/>
              <a:chOff x="3514840" y="2853875"/>
              <a:chExt cx="1792224" cy="886968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B605A3-D43C-C4A2-7AFA-6E1335617366}"/>
                  </a:ext>
                </a:extLst>
              </p:cNvPr>
              <p:cNvSpPr/>
              <p:nvPr/>
            </p:nvSpPr>
            <p:spPr>
              <a:xfrm>
                <a:off x="3514840" y="2853875"/>
                <a:ext cx="1792224" cy="886968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59" name="Picture 273">
                <a:extLst>
                  <a:ext uri="{FF2B5EF4-FFF2-40B4-BE49-F238E27FC236}">
                    <a16:creationId xmlns:a16="http://schemas.microsoft.com/office/drawing/2014/main" id="{0BFA873A-884D-B4F2-40CA-99940100E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 bwMode="auto">
              <a:xfrm>
                <a:off x="4140175" y="2969743"/>
                <a:ext cx="461313" cy="46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6C553B6-8D35-11E4-157E-CF6676424F19}"/>
                  </a:ext>
                </a:extLst>
              </p:cNvPr>
              <p:cNvSpPr txBox="1"/>
              <p:nvPr/>
            </p:nvSpPr>
            <p:spPr>
              <a:xfrm flipH="1">
                <a:off x="4166955" y="3410430"/>
                <a:ext cx="541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7189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FGT</a:t>
                </a:r>
                <a:endParaRPr lang="en-US" sz="1000" dirty="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B94B5329-501E-1CB4-3EE4-D6C3C14B2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15530" y="3243857"/>
                <a:ext cx="291607" cy="291607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0C75DC-9E07-8BC5-2060-2A9B2E0CE928}"/>
                </a:ext>
              </a:extLst>
            </p:cNvPr>
            <p:cNvSpPr txBox="1"/>
            <p:nvPr/>
          </p:nvSpPr>
          <p:spPr>
            <a:xfrm>
              <a:off x="3899878" y="2775196"/>
              <a:ext cx="10214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189">
                <a:lnSpc>
                  <a:spcPct val="90000"/>
                </a:lnSpc>
                <a:spcBef>
                  <a:spcPts val="300"/>
                </a:spcBef>
              </a:pP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Euro-</a:t>
              </a:r>
              <a:r>
                <a:rPr lang="en-US" sz="1000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Vnet</a:t>
              </a:r>
              <a:r>
                <a:rPr lang="en-US" sz="1000" dirty="0">
                  <a:solidFill>
                    <a:srgbClr val="000000"/>
                  </a:solidFill>
                  <a:cs typeface="Arial" panose="020B0604020202020204" pitchFamily="34" charset="0"/>
                </a:rPr>
                <a:t>-Sec</a:t>
              </a: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D9200A1C-C546-C349-4EE7-983CAE139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0195" y="3137411"/>
            <a:ext cx="323640" cy="32364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9EF26A-EDA8-FBE2-79DD-0BC9606F7ED8}"/>
              </a:ext>
            </a:extLst>
          </p:cNvPr>
          <p:cNvCxnSpPr>
            <a:stCxn id="5" idx="6"/>
            <a:endCxn id="63" idx="1"/>
          </p:cNvCxnSpPr>
          <p:nvPr/>
        </p:nvCxnSpPr>
        <p:spPr>
          <a:xfrm>
            <a:off x="5307064" y="3297359"/>
            <a:ext cx="783131" cy="1872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A8FBD2-0CA8-01A8-63E6-FB635B047187}"/>
              </a:ext>
            </a:extLst>
          </p:cNvPr>
          <p:cNvCxnSpPr>
            <a:cxnSpLocks/>
            <a:stCxn id="63" idx="3"/>
            <a:endCxn id="58" idx="2"/>
          </p:cNvCxnSpPr>
          <p:nvPr/>
        </p:nvCxnSpPr>
        <p:spPr>
          <a:xfrm flipV="1">
            <a:off x="6413835" y="3297359"/>
            <a:ext cx="819371" cy="1872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45FEC1E-7BEB-2C50-1536-DCE587352D0C}"/>
              </a:ext>
            </a:extLst>
          </p:cNvPr>
          <p:cNvSpPr txBox="1"/>
          <p:nvPr/>
        </p:nvSpPr>
        <p:spPr>
          <a:xfrm>
            <a:off x="5733923" y="2900631"/>
            <a:ext cx="1106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cs typeface="Arial" panose="020B0604020202020204" pitchFamily="34" charset="0"/>
              </a:rPr>
              <a:t>Global </a:t>
            </a: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peering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AE0BF6-816D-D25F-D5C0-530CAD7E1D22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 flipV="1">
            <a:off x="2871216" y="3297359"/>
            <a:ext cx="643624" cy="692473"/>
          </a:xfrm>
          <a:prstGeom prst="line">
            <a:avLst/>
          </a:prstGeom>
          <a:ln w="635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8F6A19-A3A1-CA50-5B2F-E2908E426BD0}"/>
              </a:ext>
            </a:extLst>
          </p:cNvPr>
          <p:cNvCxnSpPr>
            <a:cxnSpLocks/>
            <a:stCxn id="24" idx="1"/>
            <a:endCxn id="5" idx="2"/>
          </p:cNvCxnSpPr>
          <p:nvPr/>
        </p:nvCxnSpPr>
        <p:spPr>
          <a:xfrm>
            <a:off x="2925095" y="2738459"/>
            <a:ext cx="589745" cy="558900"/>
          </a:xfrm>
          <a:prstGeom prst="line">
            <a:avLst/>
          </a:prstGeom>
          <a:ln w="635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7753C0-2C1F-730E-88B7-F0F99822509F}"/>
              </a:ext>
            </a:extLst>
          </p:cNvPr>
          <p:cNvCxnSpPr>
            <a:cxnSpLocks/>
            <a:stCxn id="45" idx="2"/>
            <a:endCxn id="58" idx="6"/>
          </p:cNvCxnSpPr>
          <p:nvPr/>
        </p:nvCxnSpPr>
        <p:spPr>
          <a:xfrm flipH="1">
            <a:off x="9025430" y="2687979"/>
            <a:ext cx="728858" cy="609380"/>
          </a:xfrm>
          <a:prstGeom prst="line">
            <a:avLst/>
          </a:prstGeom>
          <a:ln w="635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B3B973-FBF9-DE68-38E2-549BB4EC0690}"/>
              </a:ext>
            </a:extLst>
          </p:cNvPr>
          <p:cNvCxnSpPr>
            <a:cxnSpLocks/>
            <a:stCxn id="53" idx="2"/>
            <a:endCxn id="58" idx="6"/>
          </p:cNvCxnSpPr>
          <p:nvPr/>
        </p:nvCxnSpPr>
        <p:spPr>
          <a:xfrm flipH="1" flipV="1">
            <a:off x="9025430" y="3297359"/>
            <a:ext cx="828386" cy="711802"/>
          </a:xfrm>
          <a:prstGeom prst="line">
            <a:avLst/>
          </a:prstGeom>
          <a:ln w="635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4D97F10-BE87-1F64-B1B0-FA5F5F110C96}"/>
              </a:ext>
            </a:extLst>
          </p:cNvPr>
          <p:cNvSpPr txBox="1"/>
          <p:nvPr/>
        </p:nvSpPr>
        <p:spPr>
          <a:xfrm>
            <a:off x="2918440" y="3153449"/>
            <a:ext cx="609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peer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63CD66-05D0-1B84-9081-B7F47D646FE1}"/>
              </a:ext>
            </a:extLst>
          </p:cNvPr>
          <p:cNvSpPr txBox="1"/>
          <p:nvPr/>
        </p:nvSpPr>
        <p:spPr>
          <a:xfrm>
            <a:off x="9204717" y="3176907"/>
            <a:ext cx="609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peer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547200-59B3-12B1-8D37-91836E567DA1}"/>
              </a:ext>
            </a:extLst>
          </p:cNvPr>
          <p:cNvSpPr txBox="1"/>
          <p:nvPr/>
        </p:nvSpPr>
        <p:spPr>
          <a:xfrm>
            <a:off x="5018086" y="301604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0A376A-B6EA-736B-75A6-3672F7C7D5D2}"/>
              </a:ext>
            </a:extLst>
          </p:cNvPr>
          <p:cNvSpPr txBox="1"/>
          <p:nvPr/>
        </p:nvSpPr>
        <p:spPr>
          <a:xfrm>
            <a:off x="7066587" y="3002650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rgbClr val="000000"/>
                </a:solidFill>
                <a:cs typeface="Arial" panose="020B0604020202020204" pitchFamily="34" charset="0"/>
              </a:rPr>
              <a:t>BGP</a:t>
            </a:r>
            <a:endParaRPr lang="en-US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规划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82783-89F0-CC69-3B62-D0C0229E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4" y="952593"/>
            <a:ext cx="5502510" cy="49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HUB</a:t>
            </a:r>
            <a:r>
              <a:rPr lang="zh-CN" altLang="en-US" dirty="0"/>
              <a:t>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DFBDD-DC3C-B304-FB22-74ECF2555C88}"/>
              </a:ext>
            </a:extLst>
          </p:cNvPr>
          <p:cNvSpPr txBox="1"/>
          <p:nvPr/>
        </p:nvSpPr>
        <p:spPr>
          <a:xfrm>
            <a:off x="841248" y="6395698"/>
            <a:ext cx="28360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需要大约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分钟左右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EE01-F15E-7DB2-45AE-F24E8CD8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312658"/>
            <a:ext cx="10118183" cy="3496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62E4C-0DC5-A05D-F830-92B3E6A3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727" y="623127"/>
            <a:ext cx="7537129" cy="5266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FFE4A-29DF-0BF8-093A-3376C87C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92" y="2098383"/>
            <a:ext cx="11134557" cy="39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HUB</a:t>
            </a:r>
            <a:r>
              <a:rPr lang="zh-CN" altLang="en-US" dirty="0"/>
              <a:t>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DFBDD-DC3C-B304-FB22-74ECF2555C88}"/>
              </a:ext>
            </a:extLst>
          </p:cNvPr>
          <p:cNvSpPr txBox="1"/>
          <p:nvPr/>
        </p:nvSpPr>
        <p:spPr>
          <a:xfrm>
            <a:off x="841248" y="6395698"/>
            <a:ext cx="28360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需要大约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分钟左右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80D10-310A-3BCB-C5FE-E46D64B6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8" y="1145008"/>
            <a:ext cx="11598543" cy="45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CD97-D2AF-B78A-C0D5-C9F5FAA4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8" y="902524"/>
            <a:ext cx="9521733" cy="53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44E70-1AEC-32C8-598A-433BC5A6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805247"/>
            <a:ext cx="5978167" cy="509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AE5F1-8110-BDF0-29BD-EE6B783F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52" y="805247"/>
            <a:ext cx="5471988" cy="5595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ED5D34-510C-F650-E6F0-98438F52D34C}"/>
              </a:ext>
            </a:extLst>
          </p:cNvPr>
          <p:cNvSpPr txBox="1"/>
          <p:nvPr/>
        </p:nvSpPr>
        <p:spPr>
          <a:xfrm>
            <a:off x="694944" y="6172200"/>
            <a:ext cx="25506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这一步骤同样部署至少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分钟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CB0A1-CB04-6636-BB8B-F37B581E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58240"/>
            <a:ext cx="10911303" cy="436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5A06B-43EE-3AC5-0A7F-090EFF33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54" y="1335239"/>
            <a:ext cx="9566454" cy="4370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34A1D-3EDB-DEA0-FAF1-5341D81F3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7" y="1887986"/>
            <a:ext cx="11316617" cy="41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93D8-643C-EB40-753F-AD4266F0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43584"/>
            <a:ext cx="11492126" cy="401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D8996-235D-0C10-51DB-869CE7B5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8" y="2432304"/>
            <a:ext cx="11393424" cy="3767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03BF85-0329-6629-4FBB-D6A5AE181848}"/>
              </a:ext>
            </a:extLst>
          </p:cNvPr>
          <p:cNvSpPr txBox="1"/>
          <p:nvPr/>
        </p:nvSpPr>
        <p:spPr>
          <a:xfrm>
            <a:off x="182880" y="902524"/>
            <a:ext cx="439575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根据我们之前配置选项，配置完成后默认集成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2 units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en-US" altLang="zh-CN" dirty="0" err="1"/>
              <a:t>sd</a:t>
            </a:r>
            <a:r>
              <a:rPr lang="en-US" altLang="zh-CN" dirty="0"/>
              <a:t>-wan </a:t>
            </a:r>
            <a:r>
              <a:rPr lang="zh-CN" altLang="en-US" dirty="0"/>
              <a:t>规划</a:t>
            </a:r>
            <a:r>
              <a:rPr lang="en-US" altLang="zh-CN" dirty="0"/>
              <a:t>-5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49BFB-E5ED-5117-8A97-2CBFC439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10496"/>
            <a:ext cx="11256264" cy="3674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04677-79B9-BCA3-868F-440D28E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2235749"/>
            <a:ext cx="11322718" cy="3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B8C6E-7ED1-0467-0059-AFE64D5B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0" y="1395132"/>
            <a:ext cx="11756596" cy="2317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91795-D8AB-A486-820B-7887CF94E311}"/>
              </a:ext>
            </a:extLst>
          </p:cNvPr>
          <p:cNvSpPr txBox="1"/>
          <p:nvPr/>
        </p:nvSpPr>
        <p:spPr>
          <a:xfrm>
            <a:off x="117440" y="4307602"/>
            <a:ext cx="11748729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所有集成在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vwan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中的防火墙内网通过系统自配置的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ILB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集成，需要回指本网段路由和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LB monitor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的路由，请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check port2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接口地址，并配置路由下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一条指向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port2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网关地址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285750" indent="-285750" defTabSz="457189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如果路由配置正确，可以查看与其他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集成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BGP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邻居，并收到本网段业务路由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DAA34-B50A-6039-4654-64BFD4D2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354732"/>
            <a:ext cx="5496480" cy="4148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1154D-B26D-28ED-846D-E1F39CAB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04" y="1354732"/>
            <a:ext cx="5490307" cy="41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</a:t>
            </a:r>
            <a:r>
              <a:rPr lang="en-US" altLang="zh-CN"/>
              <a:t>VNET</a:t>
            </a:r>
            <a:r>
              <a:rPr lang="zh-CN" altLang="en-US"/>
              <a:t>规划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13B81-BE7A-88DC-86FB-1FD023D9356E}"/>
              </a:ext>
            </a:extLst>
          </p:cNvPr>
          <p:cNvSpPr txBox="1"/>
          <p:nvPr/>
        </p:nvSpPr>
        <p:spPr>
          <a:xfrm>
            <a:off x="886120" y="6193411"/>
            <a:ext cx="49568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App-vnet </a:t>
            </a:r>
            <a:r>
              <a:rPr lang="zh-CN" altLang="en-US" sz="1400">
                <a:solidFill>
                  <a:srgbClr val="000000"/>
                </a:solidFill>
                <a:cs typeface="Arial" panose="020B0604020202020204" pitchFamily="34" charset="0"/>
              </a:rPr>
              <a:t>作为业务</a:t>
            </a:r>
            <a:r>
              <a:rPr lang="en-US" altLang="zh-CN" sz="1400">
                <a:solidFill>
                  <a:srgbClr val="000000"/>
                </a:solidFill>
                <a:cs typeface="Arial" panose="020B0604020202020204" pitchFamily="34" charset="0"/>
              </a:rPr>
              <a:t>Vnet </a:t>
            </a:r>
            <a:r>
              <a:rPr lang="zh-CN" altLang="en-US" sz="1400">
                <a:solidFill>
                  <a:srgbClr val="000000"/>
                </a:solidFill>
                <a:cs typeface="Arial" panose="020B0604020202020204" pitchFamily="34" charset="0"/>
              </a:rPr>
              <a:t>， </a:t>
            </a:r>
            <a:r>
              <a:rPr lang="en-US" altLang="zh-CN" sz="1400">
                <a:solidFill>
                  <a:srgbClr val="000000"/>
                </a:solidFill>
                <a:cs typeface="Arial" panose="020B0604020202020204" pitchFamily="34" charset="0"/>
              </a:rPr>
              <a:t>Security-vnet</a:t>
            </a:r>
            <a:r>
              <a:rPr lang="zh-CN" altLang="en-US" sz="1400">
                <a:solidFill>
                  <a:srgbClr val="000000"/>
                </a:solidFill>
                <a:cs typeface="Arial" panose="020B0604020202020204" pitchFamily="34" charset="0"/>
              </a:rPr>
              <a:t>作为安全检测的</a:t>
            </a:r>
            <a:r>
              <a:rPr lang="en-US" altLang="zh-CN" sz="1400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C5905-A628-C7DD-F6BE-3D1180B3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455093"/>
            <a:ext cx="10657024" cy="3400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ABAFC-4649-E3BD-D293-95C3A44C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0" y="1455093"/>
            <a:ext cx="10036682" cy="3930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60F7E-FE19-37AB-9CC0-8707B117C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438200"/>
            <a:ext cx="9912232" cy="3947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94B4F-DECB-8C39-48F3-2282BF4D2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688" y="1438200"/>
            <a:ext cx="9947574" cy="39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</a:t>
            </a:r>
            <a:r>
              <a:rPr lang="zh-CN" altLang="en-US" dirty="0"/>
              <a:t>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2D629-7319-1C07-2C47-5CF23D12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0" y="1424571"/>
            <a:ext cx="9229850" cy="37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防火墙基础配置规划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FC10D-66CE-A94B-0348-9E568FF1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0" y="969200"/>
            <a:ext cx="3415686" cy="446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B034D-35D8-69E6-C60C-3662E7D51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39" y="969200"/>
            <a:ext cx="3453744" cy="4460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8D390E-583C-8EEC-4ADF-AC05EB3BD066}"/>
              </a:ext>
            </a:extLst>
          </p:cNvPr>
          <p:cNvSpPr txBox="1"/>
          <p:nvPr/>
        </p:nvSpPr>
        <p:spPr>
          <a:xfrm>
            <a:off x="923925" y="5810250"/>
            <a:ext cx="43156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南向上网策略和东西向安全防护策略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 </a:t>
            </a:r>
            <a:r>
              <a:rPr lang="en-US" altLang="zh-CN" dirty="0"/>
              <a:t>VNET Connection-1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BEE48-0DC5-D7C5-7829-23ABF1D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889302"/>
            <a:ext cx="10249187" cy="49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 </a:t>
            </a:r>
            <a:r>
              <a:rPr lang="en-US" altLang="zh-CN" dirty="0"/>
              <a:t>VNET Connection-2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58F01-A8B5-9FEC-916A-BF977A9B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7" y="931113"/>
            <a:ext cx="10347100" cy="5211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0DA3-BB99-32E3-F6EB-72B38A99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04" y="1344802"/>
            <a:ext cx="9853925" cy="49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Server </a:t>
            </a:r>
            <a:r>
              <a:rPr lang="en-US" altLang="zh-CN" dirty="0" err="1"/>
              <a:t>Vnet</a:t>
            </a:r>
            <a:r>
              <a:rPr lang="en-US" altLang="zh-CN" dirty="0"/>
              <a:t> to VWAN FGT </a:t>
            </a:r>
            <a:r>
              <a:rPr lang="zh-CN" altLang="en-US" dirty="0"/>
              <a:t>网络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8FB6C-7776-7E03-2B58-3E74C3B6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827168"/>
            <a:ext cx="7334426" cy="4540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8544A-73A8-5DDE-38EC-0D971382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1616110"/>
            <a:ext cx="7427374" cy="45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 Intent Route</a:t>
            </a:r>
            <a:r>
              <a:rPr lang="zh-CN" altLang="en-US" dirty="0"/>
              <a:t>引流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F06EB-4288-11D0-CA2A-3CA16302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36894"/>
            <a:ext cx="9915937" cy="42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 Intent Route</a:t>
            </a:r>
            <a:r>
              <a:rPr lang="zh-CN" altLang="en-US" dirty="0"/>
              <a:t>引流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1110C-0F11-1558-9D4C-F2AD0A88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977041"/>
            <a:ext cx="9794562" cy="49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集成同</a:t>
            </a:r>
            <a:r>
              <a:rPr lang="en-US" altLang="zh-CN" dirty="0"/>
              <a:t>Region</a:t>
            </a:r>
            <a:r>
              <a:rPr lang="zh-CN" altLang="en-US" dirty="0"/>
              <a:t>北向流量验证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DF524-EB71-B6E4-A827-8C9B56CC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60491"/>
            <a:ext cx="9281160" cy="49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防火墙记录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0BE3B-C72B-B9E0-5107-4676616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99224"/>
            <a:ext cx="11196330" cy="48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集成同</a:t>
            </a:r>
            <a:r>
              <a:rPr lang="en-US" altLang="zh-CN" dirty="0"/>
              <a:t>Region</a:t>
            </a:r>
            <a:r>
              <a:rPr lang="zh-CN" altLang="en-US" dirty="0"/>
              <a:t>东西向流量验证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D93C-5B31-EC2C-227F-C0E3C14F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10515600" cy="52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</a:t>
            </a:r>
            <a:r>
              <a:rPr lang="en-US" altLang="zh-CN" dirty="0"/>
              <a:t>subnet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473030" y="6035380"/>
            <a:ext cx="563808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每台防火墙使用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个接口，一个接口作为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outside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，一个接口作为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inside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42852-56DC-4099-E0CE-DA2DCBA4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3" y="1113289"/>
            <a:ext cx="9873574" cy="4313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5B0F7-C054-1067-A6EA-3D957201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4" y="1113289"/>
            <a:ext cx="9873574" cy="4313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EA63B-DC24-43C6-7689-5E6497769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664" y="1113289"/>
            <a:ext cx="9702259" cy="43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zh-CN" altLang="en-US" dirty="0"/>
              <a:t>防火墙记录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75CCE-39AD-F2BE-0452-723377FE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1" y="1186774"/>
            <a:ext cx="11590877" cy="41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防火墙跨</a:t>
            </a:r>
            <a:r>
              <a:rPr lang="en-US" altLang="zh-CN" dirty="0"/>
              <a:t>region</a:t>
            </a:r>
            <a:r>
              <a:rPr lang="zh-CN" altLang="en-US" dirty="0"/>
              <a:t>策略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E77D7-F3C2-8B2D-E91A-E4CCFDCB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285874"/>
            <a:ext cx="10479824" cy="4098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0D0AE-8D19-ABDC-ACCB-1286AE345206}"/>
              </a:ext>
            </a:extLst>
          </p:cNvPr>
          <p:cNvSpPr txBox="1"/>
          <p:nvPr/>
        </p:nvSpPr>
        <p:spPr>
          <a:xfrm>
            <a:off x="265778" y="5694482"/>
            <a:ext cx="628248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这几台墙跨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策略都是一样，跨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流量 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Azure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hub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底层互通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072D3-EDE3-96DD-6821-CE272A144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360" y="1285874"/>
            <a:ext cx="6172062" cy="40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防火墙</a:t>
            </a:r>
            <a:r>
              <a:rPr lang="en-US" altLang="zh-CN" dirty="0"/>
              <a:t>BGP</a:t>
            </a:r>
            <a:r>
              <a:rPr lang="zh-CN" altLang="en-US" dirty="0"/>
              <a:t>路由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45A4A-0401-CDE9-89DE-1A4A8107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8" y="1159699"/>
            <a:ext cx="6032787" cy="4336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BE62E-A90B-BAFD-8CEE-6D29DFCC4346}"/>
              </a:ext>
            </a:extLst>
          </p:cNvPr>
          <p:cNvSpPr txBox="1"/>
          <p:nvPr/>
        </p:nvSpPr>
        <p:spPr>
          <a:xfrm>
            <a:off x="265778" y="5905500"/>
            <a:ext cx="95189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当同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vwan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两个不同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 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都配置业务网段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virtual network connections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，就自动通过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hub-hub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互通学到对端业务路由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8BAE5-2C8A-81CA-C92F-87B3BB65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1159699"/>
            <a:ext cx="5743415" cy="43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2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业务服务器网卡路由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77EA0-DE5C-C638-3E28-B6CA8C96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8146665" cy="3632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0911B-114C-7CF6-C63B-CD31BCBF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5" y="2245549"/>
            <a:ext cx="8867775" cy="39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流量访问抓包信息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FF0CA-1D08-0E0F-995E-93DBD7B1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902524"/>
            <a:ext cx="9211171" cy="47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流量访问抓包信息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6BA14-194D-CA31-8CF0-80AF98A3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8" y="1042797"/>
            <a:ext cx="5715922" cy="426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5EE99-120B-0F1B-2B1C-422F3B37C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625" y="1074807"/>
            <a:ext cx="5273423" cy="4266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69912-D6BD-6231-0AD2-891847D9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15" y="1516378"/>
            <a:ext cx="5077229" cy="46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669FE-450A-4835-E471-3B419A32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9" y="902524"/>
            <a:ext cx="9176986" cy="528203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VWAN</a:t>
            </a:r>
            <a:r>
              <a:rPr lang="zh-CN" altLang="en-US" dirty="0"/>
              <a:t>跨</a:t>
            </a:r>
            <a:r>
              <a:rPr lang="en-US" altLang="zh-CN" dirty="0"/>
              <a:t>Region</a:t>
            </a:r>
            <a:r>
              <a:rPr lang="zh-CN" altLang="en-US" dirty="0"/>
              <a:t>互通</a:t>
            </a:r>
            <a:r>
              <a:rPr lang="en-US" altLang="zh-CN" dirty="0"/>
              <a:t>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48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DF6A5-BCB3-028D-3F02-32D34A91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防火墙记录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21192-A64B-C37D-6724-D7476430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" y="902524"/>
            <a:ext cx="11159632" cy="464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E9364-BED6-27B1-4B73-1B5509D7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4" y="1584266"/>
            <a:ext cx="11347953" cy="46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597E9-EE96-F46E-ECAF-52E1C6EF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VWAN</a:t>
            </a:r>
            <a:r>
              <a:rPr lang="zh-CN" altLang="en-US" dirty="0"/>
              <a:t>跨</a:t>
            </a:r>
            <a:r>
              <a:rPr lang="en-US" altLang="zh-CN" dirty="0"/>
              <a:t>Region</a:t>
            </a:r>
            <a:r>
              <a:rPr lang="zh-CN" altLang="en-US" dirty="0"/>
              <a:t>互通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50430-484D-E396-817D-5EF5329B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53844"/>
            <a:ext cx="10098884" cy="4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DF6A5-BCB3-028D-3F02-32D34A91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防火墙记录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9649B-8BD5-D61F-3C2B-B2DA89AD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902524"/>
            <a:ext cx="10564169" cy="463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CC613-A820-3F8A-3BD8-CF7E0261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5" y="1132502"/>
            <a:ext cx="11150379" cy="417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484D3-D1B9-E7BE-6DFD-9A81AF3C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05" y="1603460"/>
            <a:ext cx="11074580" cy="433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BDFF2-8DE0-43D6-DEA8-41960C254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738522"/>
            <a:ext cx="11038975" cy="44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interface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334314" y="6035825"/>
            <a:ext cx="108493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根据之前规划的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Subnet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，基于接口角色创建相应的接口并绑定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上，注意开启防火墙接口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IP Forwarding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功能确保可以转发路由。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0EF6-5EDA-D7F5-D7F7-3CCE425D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336691"/>
            <a:ext cx="8675083" cy="286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8529A-4D2E-3C6A-D6DD-D3DC3EAF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16" y="1336691"/>
            <a:ext cx="9345168" cy="3737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63BA8-D21F-6918-9C44-3AF67AA79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977" y="1336691"/>
            <a:ext cx="9491472" cy="37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security group</a:t>
            </a:r>
            <a:r>
              <a:rPr lang="zh-CN" altLang="en-US" dirty="0"/>
              <a:t>规划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B247-0C9D-4E54-1A85-DCB145D17E2A}"/>
              </a:ext>
            </a:extLst>
          </p:cNvPr>
          <p:cNvSpPr txBox="1"/>
          <p:nvPr/>
        </p:nvSpPr>
        <p:spPr>
          <a:xfrm>
            <a:off x="265778" y="5761941"/>
            <a:ext cx="931857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分别应用在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作为管理流量控制，一个用于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用内网互联，业务接口复用防火墙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接口安全组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5DC74-E66B-3566-421C-E707A1A1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7" y="993501"/>
            <a:ext cx="9318577" cy="4407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BF8EA-5086-404F-E4E7-346B8593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0" y="993501"/>
            <a:ext cx="10266920" cy="44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Peer and Peer Connection-1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A5289-96DD-7B56-3690-4B18696A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5" y="996317"/>
            <a:ext cx="11280291" cy="44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582AA-27F8-A39B-D92B-EC5D49EA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3" y="996317"/>
            <a:ext cx="10387379" cy="4446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CD330-6C31-8641-4F05-DC79C2C07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996316"/>
            <a:ext cx="10786514" cy="44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Peer and Peer Connection-2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CDB0D-0314-A43A-EAD3-FE78B1BA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2" y="1446491"/>
            <a:ext cx="10788140" cy="3742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0D508-C81E-852C-8CAB-0FE18DB08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24" y="1443719"/>
            <a:ext cx="10634472" cy="3739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E173E4-1B41-E9E4-B02B-02529C9F8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312" y="1443719"/>
            <a:ext cx="10680156" cy="37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路由表规划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C2988-8C85-3FC7-EFAF-EBB53F854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05996"/>
            <a:ext cx="11274552" cy="4374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6B682-5AC5-8878-4102-9F039790D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105996"/>
            <a:ext cx="11084974" cy="4374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D7642D-47B2-F2E7-FA51-DBDD9F1B4618}"/>
              </a:ext>
            </a:extLst>
          </p:cNvPr>
          <p:cNvSpPr txBox="1"/>
          <p:nvPr/>
        </p:nvSpPr>
        <p:spPr>
          <a:xfrm>
            <a:off x="521208" y="5806440"/>
            <a:ext cx="87959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同样要配置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underlay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路由确保可以指向互联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业务网段，否则路由只能与对端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 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互通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BD14C2C2E1C724994C3319BB229CE79" ma:contentTypeVersion="11" ma:contentTypeDescription="新建文档。" ma:contentTypeScope="" ma:versionID="a39d8533c98bc49b02c69af0c7b0dab6">
  <xsd:schema xmlns:xsd="http://www.w3.org/2001/XMLSchema" xmlns:xs="http://www.w3.org/2001/XMLSchema" xmlns:p="http://schemas.microsoft.com/office/2006/metadata/properties" xmlns:ns2="229957b2-cbe7-467d-b4ca-4a827ada6d04" targetNamespace="http://schemas.microsoft.com/office/2006/metadata/properties" ma:root="true" ma:fieldsID="ebc3bfe3c72af643abf9ed833d0b6678" ns2:_="">
    <xsd:import namespace="229957b2-cbe7-467d-b4ca-4a827ada6d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957b2-cbe7-467d-b4ca-4a827ad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B95F10-C526-4EBC-8FD4-50F48225A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957b2-cbe7-467d-b4ca-4a827ada6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6C0A05-2C5E-4551-A1C4-68B7DA769D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4B5949-B7B0-436C-A00A-915E17E8BA08}">
  <ds:schemaRefs>
    <ds:schemaRef ds:uri="http://purl.org/dc/terms/"/>
    <ds:schemaRef ds:uri="http://schemas.microsoft.com/office/2006/documentManagement/types"/>
    <ds:schemaRef ds:uri="229957b2-cbe7-467d-b4ca-4a827ada6d04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76940</TotalTime>
  <Words>934</Words>
  <Application>Microsoft Office PowerPoint</Application>
  <PresentationFormat>Widescreen</PresentationFormat>
  <Paragraphs>153</Paragraphs>
  <Slides>50</Slides>
  <Notes>42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az_ea_font</vt:lpstr>
      <vt:lpstr>Inter</vt:lpstr>
      <vt:lpstr>Arial</vt:lpstr>
      <vt:lpstr>Fortinet Theme</vt:lpstr>
      <vt:lpstr>Azure Cross Region Connection</vt:lpstr>
      <vt:lpstr>Global Peering Azure 架构</vt:lpstr>
      <vt:lpstr>网络VNET规划</vt:lpstr>
      <vt:lpstr>网络subnet规划</vt:lpstr>
      <vt:lpstr>Network interface规划</vt:lpstr>
      <vt:lpstr>Network security group规划</vt:lpstr>
      <vt:lpstr>Global Peer and Peer Connection-1</vt:lpstr>
      <vt:lpstr>Global Peer and Peer Connection-2</vt:lpstr>
      <vt:lpstr>路由表规划-1</vt:lpstr>
      <vt:lpstr>路由表规划-2</vt:lpstr>
      <vt:lpstr>防火墙配置-1</vt:lpstr>
      <vt:lpstr>防火墙配置-2</vt:lpstr>
      <vt:lpstr>同region 北向业务测试</vt:lpstr>
      <vt:lpstr>防火墙访问记录</vt:lpstr>
      <vt:lpstr>同region东西业务验证</vt:lpstr>
      <vt:lpstr>防火墙访问记录</vt:lpstr>
      <vt:lpstr>跨region东西业务验证</vt:lpstr>
      <vt:lpstr>防火墙访问记录</vt:lpstr>
      <vt:lpstr>VWAN Azure 架构</vt:lpstr>
      <vt:lpstr>VWAN规划</vt:lpstr>
      <vt:lpstr>HUB规划-1</vt:lpstr>
      <vt:lpstr>HUB规划-2</vt:lpstr>
      <vt:lpstr>VWAN集成Fortigate sd-wan 规划-1</vt:lpstr>
      <vt:lpstr>VWAN集成Fortigate sd-wan 规划-2</vt:lpstr>
      <vt:lpstr>VWAN集成Fortigate sd-wan 规划-3</vt:lpstr>
      <vt:lpstr>VWAN集成Fortigate sd-wan 规划-4</vt:lpstr>
      <vt:lpstr>VWAN集成Fortigate sd-wan 规划-5</vt:lpstr>
      <vt:lpstr>防火墙基础配置规划-1</vt:lpstr>
      <vt:lpstr>防火墙基础配置规划-2</vt:lpstr>
      <vt:lpstr>防火墙基础配置规划-３</vt:lpstr>
      <vt:lpstr>防火墙基础配置规划-4</vt:lpstr>
      <vt:lpstr>VWAN VNET Connection-1</vt:lpstr>
      <vt:lpstr>VWAN VNET Connection-2</vt:lpstr>
      <vt:lpstr>验证Server Vnet to VWAN FGT 网络</vt:lpstr>
      <vt:lpstr>VWAN Intent Route引流-1</vt:lpstr>
      <vt:lpstr>VWAN Intent Route引流-2</vt:lpstr>
      <vt:lpstr>VWAN集成同Region北向流量验证</vt:lpstr>
      <vt:lpstr>防火墙记录</vt:lpstr>
      <vt:lpstr>VWAN集成同Region东西向流量验证</vt:lpstr>
      <vt:lpstr>防火墙记录</vt:lpstr>
      <vt:lpstr>防火墙跨region策略</vt:lpstr>
      <vt:lpstr>防火墙BGP路由</vt:lpstr>
      <vt:lpstr>业务服务器网卡路由</vt:lpstr>
      <vt:lpstr>流量访问抓包信息-1</vt:lpstr>
      <vt:lpstr>流量访问抓包信息-2</vt:lpstr>
      <vt:lpstr>VWAN跨Region互通-1</vt:lpstr>
      <vt:lpstr>防火墙记录</vt:lpstr>
      <vt:lpstr>VWAN跨Region互通-2</vt:lpstr>
      <vt:lpstr>防火墙记录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1001</cp:revision>
  <cp:lastPrinted>2021-01-11T23:45:02Z</cp:lastPrinted>
  <dcterms:created xsi:type="dcterms:W3CDTF">2019-01-23T23:41:37Z</dcterms:created>
  <dcterms:modified xsi:type="dcterms:W3CDTF">2024-07-03T07:42:01Z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0x010100ABD14C2C2E1C724994C3319BB229CE79</vt:lpwstr>
  </property>
</Properties>
</file>